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44" r:id="rId3"/>
    <p:sldId id="353" r:id="rId4"/>
    <p:sldId id="354" r:id="rId5"/>
    <p:sldId id="355" r:id="rId6"/>
    <p:sldId id="346" r:id="rId7"/>
    <p:sldId id="356" r:id="rId8"/>
    <p:sldId id="298" r:id="rId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81" d="100"/>
          <a:sy n="81" d="100"/>
        </p:scale>
        <p:origin x="152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24779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16008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40551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24423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25809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18498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8</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2337972"/>
          </a:xfrm>
        </p:spPr>
        <p:txBody>
          <a:bodyPr/>
          <a:lstStyle/>
          <a:p>
            <a:pPr>
              <a:lnSpc>
                <a:spcPct val="107000"/>
              </a:lnSpc>
              <a:spcAft>
                <a:spcPts val="800"/>
              </a:spcAft>
            </a:pPr>
            <a:r>
              <a:rPr lang="tr-TR" sz="1800" dirty="0">
                <a:solidFill>
                  <a:srgbClr val="000000"/>
                </a:solidFill>
                <a:latin typeface="Calibri" panose="020F0502020204030204" pitchFamily="34" charset="0"/>
                <a:cs typeface="Calibri" panose="020F0502020204030204" pitchFamily="34" charset="0"/>
              </a:rPr>
              <a:t>2.1.10. Box (Dikdörtgenler Prizması)</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2.1.11. </a:t>
            </a:r>
            <a:r>
              <a:rPr lang="tr-TR" sz="1800" dirty="0" err="1">
                <a:solidFill>
                  <a:srgbClr val="000000"/>
                </a:solidFill>
                <a:latin typeface="Calibri" panose="020F0502020204030204" pitchFamily="34" charset="0"/>
                <a:cs typeface="Calibri" panose="020F0502020204030204" pitchFamily="34" charset="0"/>
              </a:rPr>
              <a:t>Cylinder</a:t>
            </a:r>
            <a:r>
              <a:rPr lang="tr-TR" sz="1800" dirty="0">
                <a:solidFill>
                  <a:srgbClr val="000000"/>
                </a:solidFill>
                <a:latin typeface="Calibri" panose="020F0502020204030204" pitchFamily="34" charset="0"/>
                <a:cs typeface="Calibri" panose="020F0502020204030204" pitchFamily="34" charset="0"/>
              </a:rPr>
              <a:t> (Silindir)</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2.1.12. Sphere (Küre)</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2.1.13. </a:t>
            </a:r>
            <a:r>
              <a:rPr lang="tr-TR" sz="1800" dirty="0" err="1">
                <a:solidFill>
                  <a:srgbClr val="000000"/>
                </a:solidFill>
                <a:latin typeface="Calibri" panose="020F0502020204030204" pitchFamily="34" charset="0"/>
                <a:cs typeface="Calibri" panose="020F0502020204030204" pitchFamily="34" charset="0"/>
              </a:rPr>
              <a:t>Torus</a:t>
            </a:r>
            <a:r>
              <a:rPr lang="tr-TR" sz="1800" dirty="0">
                <a:solidFill>
                  <a:srgbClr val="000000"/>
                </a:solidFill>
                <a:latin typeface="Calibri" panose="020F0502020204030204" pitchFamily="34" charset="0"/>
                <a:cs typeface="Calibri" panose="020F0502020204030204" pitchFamily="34" charset="0"/>
              </a:rPr>
              <a:t> (Halka)</a:t>
            </a:r>
            <a:br>
              <a:rPr lang="tr-TR" sz="1800" dirty="0">
                <a:solidFill>
                  <a:srgbClr val="000000"/>
                </a:solidFill>
                <a:latin typeface="Calibri" panose="020F0502020204030204" pitchFamily="34" charset="0"/>
                <a:cs typeface="Calibri" panose="020F0502020204030204" pitchFamily="34" charset="0"/>
              </a:rPr>
            </a:br>
            <a:r>
              <a:rPr lang="en-US" sz="1800" dirty="0">
                <a:solidFill>
                  <a:srgbClr val="000000"/>
                </a:solidFill>
                <a:latin typeface="Calibri" panose="020F0502020204030204" pitchFamily="34" charset="0"/>
                <a:cs typeface="Calibri" panose="020F0502020204030204" pitchFamily="34" charset="0"/>
              </a:rPr>
              <a:t>2.1.14. Coil (Yay/Spiral)</a:t>
            </a:r>
            <a:br>
              <a:rPr lang="tr-TR" sz="1800" dirty="0">
                <a:solidFill>
                  <a:srgbClr val="000000"/>
                </a:solidFill>
                <a:latin typeface="Calibri" panose="020F0502020204030204" pitchFamily="34" charset="0"/>
                <a:cs typeface="Calibri" panose="020F0502020204030204" pitchFamily="34" charset="0"/>
              </a:rPr>
            </a:br>
            <a:r>
              <a:rPr lang="en-US" sz="1800" dirty="0">
                <a:solidFill>
                  <a:srgbClr val="000000"/>
                </a:solidFill>
                <a:latin typeface="Calibri" panose="020F0502020204030204" pitchFamily="34" charset="0"/>
                <a:cs typeface="Calibri" panose="020F0502020204030204" pitchFamily="34" charset="0"/>
              </a:rPr>
              <a:t>2.1.15. Pipe (</a:t>
            </a:r>
            <a:r>
              <a:rPr lang="en-US" sz="1800" dirty="0" err="1">
                <a:solidFill>
                  <a:srgbClr val="000000"/>
                </a:solidFill>
                <a:latin typeface="Calibri" panose="020F0502020204030204" pitchFamily="34" charset="0"/>
                <a:cs typeface="Calibri" panose="020F0502020204030204" pitchFamily="34" charset="0"/>
              </a:rPr>
              <a:t>Boru</a:t>
            </a:r>
            <a:r>
              <a:rPr lang="en-US" sz="1800" dirty="0">
                <a:solidFill>
                  <a:srgbClr val="000000"/>
                </a:solidFill>
                <a:latin typeface="Calibri" panose="020F0502020204030204" pitchFamily="34" charset="0"/>
                <a:cs typeface="Calibri" panose="020F0502020204030204" pitchFamily="34" charset="0"/>
              </a:rPr>
              <a:t>)</a:t>
            </a:r>
            <a:endParaRPr lang="tr-TR" sz="1800" dirty="0">
              <a:solidFill>
                <a:srgbClr val="00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611727"/>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Üç Boyutlu Katı Modelleme</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11.Hafta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877437"/>
          </a:xfrm>
          <a:prstGeom prst="rect">
            <a:avLst/>
          </a:prstGeom>
          <a:noFill/>
        </p:spPr>
        <p:txBody>
          <a:bodyPr wrap="square">
            <a:spAutoFit/>
          </a:bodyPr>
          <a:lstStyle/>
          <a:p>
            <a:pPr marL="273050" indent="-273050" algn="l"/>
            <a:r>
              <a:rPr lang="tr-TR" sz="1800" b="1" u="sng" dirty="0"/>
              <a:t>2.1.10. Box (Dikdörtgenler Prizması)</a:t>
            </a:r>
            <a:br>
              <a:rPr lang="tr-TR" sz="1800" b="1" u="sng" dirty="0"/>
            </a:br>
            <a:endParaRPr lang="tr-TR" sz="1400" b="1" dirty="0"/>
          </a:p>
          <a:p>
            <a:pPr marL="273050" indent="-273050" algn="l"/>
            <a:r>
              <a:rPr lang="tr-TR" sz="1400" b="1" dirty="0"/>
              <a:t>Simgesi	:</a:t>
            </a:r>
          </a:p>
          <a:p>
            <a:pPr algn="l"/>
            <a:r>
              <a:rPr lang="tr-TR" sz="1400" b="1" dirty="0"/>
              <a:t>Konumu	: </a:t>
            </a:r>
            <a:r>
              <a:rPr lang="tr-TR" sz="1400" dirty="0"/>
              <a:t>DESING&gt;SOLID&gt;CREATE&gt;Box</a:t>
            </a:r>
          </a:p>
          <a:p>
            <a:pPr algn="l"/>
            <a:r>
              <a:rPr lang="tr-TR" sz="1400" b="1" dirty="0"/>
              <a:t>Klavye Kısa yolu:</a:t>
            </a:r>
            <a:endParaRPr lang="tr-TR" sz="1400" dirty="0"/>
          </a:p>
          <a:p>
            <a:pPr algn="l"/>
            <a:r>
              <a:rPr lang="tr-TR" sz="1400" dirty="0"/>
              <a:t>	Prizmatik parça elde etmek için kullanılan katı modelleme komutudur. Komut seçildikten sonra prizmatik parçanın taban düzlemi onaylanarak bu düzleme taban geometrisi çizilir. Taban geometrisi onaylandığında çizime dik yönlü katılaştırma ölçüsü girilerek çizim tamamlanır.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18CBB1E2-3535-6F75-0A49-DF6EE35DC7B0}"/>
              </a:ext>
            </a:extLst>
          </p:cNvPr>
          <p:cNvPicPr>
            <a:picLocks noChangeAspect="1"/>
          </p:cNvPicPr>
          <p:nvPr/>
        </p:nvPicPr>
        <p:blipFill rotWithShape="1">
          <a:blip r:embed="rId4"/>
          <a:srcRect l="18500" t="30400" r="29525" b="38800"/>
          <a:stretch/>
        </p:blipFill>
        <p:spPr>
          <a:xfrm>
            <a:off x="981206" y="4200682"/>
            <a:ext cx="7443363" cy="2481121"/>
          </a:xfrm>
          <a:prstGeom prst="rect">
            <a:avLst/>
          </a:prstGeom>
        </p:spPr>
      </p:pic>
      <p:pic>
        <p:nvPicPr>
          <p:cNvPr id="6" name="Resim 5">
            <a:extLst>
              <a:ext uri="{FF2B5EF4-FFF2-40B4-BE49-F238E27FC236}">
                <a16:creationId xmlns:a16="http://schemas.microsoft.com/office/drawing/2014/main" id="{FF746FE4-2D35-BF52-9C8D-4EE3F0C414EA}"/>
              </a:ext>
            </a:extLst>
          </p:cNvPr>
          <p:cNvPicPr>
            <a:picLocks noChangeAspect="1"/>
          </p:cNvPicPr>
          <p:nvPr/>
        </p:nvPicPr>
        <p:blipFill rotWithShape="1">
          <a:blip r:embed="rId5"/>
          <a:srcRect l="8829" t="47454" r="89907" b="50423"/>
          <a:stretch/>
        </p:blipFill>
        <p:spPr>
          <a:xfrm>
            <a:off x="1619672" y="2348880"/>
            <a:ext cx="457462" cy="432048"/>
          </a:xfrm>
          <a:prstGeom prst="rect">
            <a:avLst/>
          </a:prstGeom>
        </p:spPr>
      </p:pic>
    </p:spTree>
    <p:extLst>
      <p:ext uri="{BB962C8B-B14F-4D97-AF65-F5344CB8AC3E}">
        <p14:creationId xmlns:p14="http://schemas.microsoft.com/office/powerpoint/2010/main" val="174326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661993"/>
          </a:xfrm>
          <a:prstGeom prst="rect">
            <a:avLst/>
          </a:prstGeom>
          <a:noFill/>
        </p:spPr>
        <p:txBody>
          <a:bodyPr wrap="square">
            <a:spAutoFit/>
          </a:bodyPr>
          <a:lstStyle/>
          <a:p>
            <a:pPr marL="273050" indent="-273050" algn="l"/>
            <a:r>
              <a:rPr lang="tr-TR" sz="1800" b="1" u="sng" dirty="0"/>
              <a:t>2.1.11. </a:t>
            </a:r>
            <a:r>
              <a:rPr lang="tr-TR" sz="1800" b="1" u="sng" dirty="0" err="1"/>
              <a:t>Cylinder</a:t>
            </a:r>
            <a:r>
              <a:rPr lang="tr-TR" sz="1800" b="1" u="sng" dirty="0"/>
              <a:t> (Silindir)</a:t>
            </a:r>
            <a:br>
              <a:rPr lang="tr-TR" sz="1800" b="1" u="sng" dirty="0"/>
            </a:br>
            <a:endParaRPr lang="tr-TR" sz="1400" b="1" dirty="0"/>
          </a:p>
          <a:p>
            <a:pPr marL="273050" indent="-273050" algn="l"/>
            <a:r>
              <a:rPr lang="tr-TR" sz="1400" b="1" dirty="0"/>
              <a:t>Simgesi	:</a:t>
            </a:r>
          </a:p>
          <a:p>
            <a:pPr algn="l"/>
            <a:r>
              <a:rPr lang="tr-TR" sz="1400" b="1" dirty="0"/>
              <a:t>Konumu	: </a:t>
            </a:r>
            <a:r>
              <a:rPr lang="tr-TR" sz="1400" dirty="0"/>
              <a:t>DESING&gt;SOLID&gt;CREATE&gt;</a:t>
            </a:r>
            <a:r>
              <a:rPr lang="tr-TR" sz="1400" dirty="0" err="1"/>
              <a:t>Cylinder</a:t>
            </a:r>
            <a:endParaRPr lang="tr-TR" sz="1400" dirty="0"/>
          </a:p>
          <a:p>
            <a:pPr algn="l"/>
            <a:r>
              <a:rPr lang="tr-TR" sz="1400" b="1" dirty="0"/>
              <a:t>Klavye Kısa yolu:</a:t>
            </a:r>
            <a:endParaRPr lang="tr-TR" sz="1400" dirty="0"/>
          </a:p>
          <a:p>
            <a:pPr algn="l"/>
            <a:r>
              <a:rPr lang="tr-TR" sz="1400" dirty="0"/>
              <a:t>	Çap ve yükseklik değerini girerek silindir oluşturmak veya parçadan silindirik geometri çıkarmak için kullanılan komuttur.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6" name="Resim 5">
            <a:extLst>
              <a:ext uri="{FF2B5EF4-FFF2-40B4-BE49-F238E27FC236}">
                <a16:creationId xmlns:a16="http://schemas.microsoft.com/office/drawing/2014/main" id="{FF746FE4-2D35-BF52-9C8D-4EE3F0C414EA}"/>
              </a:ext>
            </a:extLst>
          </p:cNvPr>
          <p:cNvPicPr>
            <a:picLocks noChangeAspect="1"/>
          </p:cNvPicPr>
          <p:nvPr/>
        </p:nvPicPr>
        <p:blipFill rotWithShape="1">
          <a:blip r:embed="rId4"/>
          <a:srcRect l="8829" t="49577" r="89977" b="47946"/>
          <a:stretch/>
        </p:blipFill>
        <p:spPr>
          <a:xfrm>
            <a:off x="1619672" y="2348880"/>
            <a:ext cx="360040" cy="420047"/>
          </a:xfrm>
          <a:prstGeom prst="rect">
            <a:avLst/>
          </a:prstGeom>
        </p:spPr>
      </p:pic>
      <p:pic>
        <p:nvPicPr>
          <p:cNvPr id="5" name="Resim 4">
            <a:extLst>
              <a:ext uri="{FF2B5EF4-FFF2-40B4-BE49-F238E27FC236}">
                <a16:creationId xmlns:a16="http://schemas.microsoft.com/office/drawing/2014/main" id="{CF55F62A-9A97-7C21-63B6-8A487F9E5F11}"/>
              </a:ext>
            </a:extLst>
          </p:cNvPr>
          <p:cNvPicPr>
            <a:picLocks noChangeAspect="1"/>
          </p:cNvPicPr>
          <p:nvPr/>
        </p:nvPicPr>
        <p:blipFill rotWithShape="1">
          <a:blip r:embed="rId5"/>
          <a:srcRect l="17713" t="31801" r="30313" b="43000"/>
          <a:stretch/>
        </p:blipFill>
        <p:spPr>
          <a:xfrm>
            <a:off x="1006477" y="4221088"/>
            <a:ext cx="7392821" cy="2016224"/>
          </a:xfrm>
          <a:prstGeom prst="rect">
            <a:avLst/>
          </a:prstGeom>
        </p:spPr>
      </p:pic>
    </p:spTree>
    <p:extLst>
      <p:ext uri="{BB962C8B-B14F-4D97-AF65-F5344CB8AC3E}">
        <p14:creationId xmlns:p14="http://schemas.microsoft.com/office/powerpoint/2010/main" val="224569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723549"/>
          </a:xfrm>
          <a:prstGeom prst="rect">
            <a:avLst/>
          </a:prstGeom>
          <a:noFill/>
        </p:spPr>
        <p:txBody>
          <a:bodyPr wrap="square">
            <a:spAutoFit/>
          </a:bodyPr>
          <a:lstStyle/>
          <a:p>
            <a:pPr marL="273050" indent="-273050" algn="l"/>
            <a:r>
              <a:rPr lang="tr-TR" sz="1800" b="1" u="sng" dirty="0"/>
              <a:t>2.1.12. Sphere (Küre)</a:t>
            </a:r>
          </a:p>
          <a:p>
            <a:pPr marL="273050" indent="-273050" algn="l"/>
            <a:endParaRPr lang="tr-TR" sz="1800" b="1" u="sng" dirty="0"/>
          </a:p>
          <a:p>
            <a:pPr marL="273050" indent="-273050" algn="l"/>
            <a:r>
              <a:rPr lang="tr-TR" sz="1400" b="1" dirty="0"/>
              <a:t>Simgesi	:</a:t>
            </a:r>
          </a:p>
          <a:p>
            <a:pPr algn="l"/>
            <a:r>
              <a:rPr lang="tr-TR" sz="1400" b="1" dirty="0"/>
              <a:t>Konumu	: </a:t>
            </a:r>
            <a:r>
              <a:rPr lang="tr-TR" sz="1400" dirty="0"/>
              <a:t>DESING&gt;SOLID&gt;CREATE&gt;Sphere</a:t>
            </a:r>
          </a:p>
          <a:p>
            <a:pPr algn="l"/>
            <a:r>
              <a:rPr lang="tr-TR" sz="1400" b="1" dirty="0"/>
              <a:t>Klavye Kısa yolu:</a:t>
            </a:r>
            <a:endParaRPr lang="tr-TR" sz="1400" dirty="0"/>
          </a:p>
          <a:p>
            <a:pPr algn="l"/>
            <a:r>
              <a:rPr lang="tr-TR" sz="1400" dirty="0"/>
              <a:t>	Merkezi ve çap değeri verilen bir küre oluşturmak veya parçadan küresel geometri çıkarmak için</a:t>
            </a:r>
          </a:p>
          <a:p>
            <a:pPr algn="l"/>
            <a:r>
              <a:rPr lang="tr-TR" sz="1400" dirty="0"/>
              <a:t>kullanılan komuttur.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298D469E-CF5E-A88C-701F-05AA6C6541D1}"/>
              </a:ext>
            </a:extLst>
          </p:cNvPr>
          <p:cNvPicPr>
            <a:picLocks noChangeAspect="1"/>
          </p:cNvPicPr>
          <p:nvPr/>
        </p:nvPicPr>
        <p:blipFill rotWithShape="1">
          <a:blip r:embed="rId4"/>
          <a:srcRect l="18052" t="49234" r="29960" b="26591"/>
          <a:stretch/>
        </p:blipFill>
        <p:spPr>
          <a:xfrm>
            <a:off x="1012759" y="4084429"/>
            <a:ext cx="7603774" cy="1988955"/>
          </a:xfrm>
          <a:prstGeom prst="rect">
            <a:avLst/>
          </a:prstGeom>
        </p:spPr>
      </p:pic>
      <p:pic>
        <p:nvPicPr>
          <p:cNvPr id="8" name="Resim 7">
            <a:extLst>
              <a:ext uri="{FF2B5EF4-FFF2-40B4-BE49-F238E27FC236}">
                <a16:creationId xmlns:a16="http://schemas.microsoft.com/office/drawing/2014/main" id="{704E6652-3DE7-AF8D-6A71-E66DEA98E38D}"/>
              </a:ext>
            </a:extLst>
          </p:cNvPr>
          <p:cNvPicPr>
            <a:picLocks noChangeAspect="1"/>
          </p:cNvPicPr>
          <p:nvPr/>
        </p:nvPicPr>
        <p:blipFill rotWithShape="1">
          <a:blip r:embed="rId5"/>
          <a:srcRect l="8829" t="52053" r="89977" b="45470"/>
          <a:stretch/>
        </p:blipFill>
        <p:spPr>
          <a:xfrm>
            <a:off x="1619672" y="2420888"/>
            <a:ext cx="308606" cy="360040"/>
          </a:xfrm>
          <a:prstGeom prst="rect">
            <a:avLst/>
          </a:prstGeom>
        </p:spPr>
      </p:pic>
    </p:spTree>
    <p:extLst>
      <p:ext uri="{BB962C8B-B14F-4D97-AF65-F5344CB8AC3E}">
        <p14:creationId xmlns:p14="http://schemas.microsoft.com/office/powerpoint/2010/main" val="137295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846659"/>
          </a:xfrm>
          <a:prstGeom prst="rect">
            <a:avLst/>
          </a:prstGeom>
          <a:noFill/>
        </p:spPr>
        <p:txBody>
          <a:bodyPr wrap="square">
            <a:spAutoFit/>
          </a:bodyPr>
          <a:lstStyle/>
          <a:p>
            <a:pPr marL="273050" indent="-273050" algn="l"/>
            <a:r>
              <a:rPr lang="tr-TR" sz="1800" b="1" u="sng" dirty="0"/>
              <a:t>2.1.13. </a:t>
            </a:r>
            <a:r>
              <a:rPr lang="tr-TR" sz="1800" b="1" u="sng" dirty="0" err="1"/>
              <a:t>Torus</a:t>
            </a:r>
            <a:r>
              <a:rPr lang="tr-TR" sz="1800" b="1" u="sng" dirty="0"/>
              <a:t> (Halka)</a:t>
            </a:r>
          </a:p>
          <a:p>
            <a:pPr marL="273050" indent="-273050" algn="l"/>
            <a:endParaRPr lang="tr-TR" sz="1800" b="1" u="sng" dirty="0"/>
          </a:p>
          <a:p>
            <a:pPr marL="273050" indent="-273050" algn="l"/>
            <a:r>
              <a:rPr lang="tr-TR" sz="1400" b="1" dirty="0"/>
              <a:t>Simgesi	:</a:t>
            </a:r>
          </a:p>
          <a:p>
            <a:pPr algn="l"/>
            <a:r>
              <a:rPr lang="tr-TR" sz="1400" b="1" dirty="0"/>
              <a:t>Konumu	: </a:t>
            </a:r>
            <a:r>
              <a:rPr lang="tr-TR" sz="1400" dirty="0"/>
              <a:t>DESING&gt;SOLID&gt;CREATE&gt;</a:t>
            </a:r>
            <a:r>
              <a:rPr lang="tr-TR" sz="1400" dirty="0" err="1"/>
              <a:t>Torus</a:t>
            </a:r>
            <a:endParaRPr lang="tr-TR" sz="1400" dirty="0"/>
          </a:p>
          <a:p>
            <a:pPr algn="l"/>
            <a:r>
              <a:rPr lang="tr-TR" sz="1400" b="1" dirty="0"/>
              <a:t>Klavye Kısa yolu:</a:t>
            </a:r>
            <a:endParaRPr lang="tr-TR" sz="1400" dirty="0"/>
          </a:p>
          <a:p>
            <a:pPr algn="l"/>
            <a:r>
              <a:rPr lang="tr-TR" sz="1400" dirty="0"/>
              <a:t>	</a:t>
            </a:r>
            <a:r>
              <a:rPr lang="tr-TR" sz="1800" b="0" i="0" u="none" strike="noStrike" baseline="0" dirty="0">
                <a:solidFill>
                  <a:srgbClr val="000000"/>
                </a:solidFill>
                <a:latin typeface="Calibri" panose="020F0502020204030204" pitchFamily="34" charset="0"/>
              </a:rPr>
              <a:t>Halka çapı ve yörünge çapı verilen bir halkayı oluşturmak veya parçadan halka çıkarmak için kullanılan komuttur</a:t>
            </a:r>
            <a:r>
              <a:rPr lang="tr-TR" sz="1400" dirty="0"/>
              <a:t>.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6" name="Resim 5">
            <a:extLst>
              <a:ext uri="{FF2B5EF4-FFF2-40B4-BE49-F238E27FC236}">
                <a16:creationId xmlns:a16="http://schemas.microsoft.com/office/drawing/2014/main" id="{FF746FE4-2D35-BF52-9C8D-4EE3F0C414EA}"/>
              </a:ext>
            </a:extLst>
          </p:cNvPr>
          <p:cNvPicPr>
            <a:picLocks noChangeAspect="1"/>
          </p:cNvPicPr>
          <p:nvPr/>
        </p:nvPicPr>
        <p:blipFill rotWithShape="1">
          <a:blip r:embed="rId4"/>
          <a:srcRect l="8830" t="54531" r="89777" b="43488"/>
          <a:stretch/>
        </p:blipFill>
        <p:spPr>
          <a:xfrm>
            <a:off x="1619672" y="2492896"/>
            <a:ext cx="360040" cy="288032"/>
          </a:xfrm>
          <a:prstGeom prst="rect">
            <a:avLst/>
          </a:prstGeom>
        </p:spPr>
      </p:pic>
      <p:pic>
        <p:nvPicPr>
          <p:cNvPr id="5" name="Resim 4">
            <a:extLst>
              <a:ext uri="{FF2B5EF4-FFF2-40B4-BE49-F238E27FC236}">
                <a16:creationId xmlns:a16="http://schemas.microsoft.com/office/drawing/2014/main" id="{84578E91-C6CA-4932-7674-B380B7C9BFA6}"/>
              </a:ext>
            </a:extLst>
          </p:cNvPr>
          <p:cNvPicPr>
            <a:picLocks noChangeAspect="1"/>
          </p:cNvPicPr>
          <p:nvPr/>
        </p:nvPicPr>
        <p:blipFill rotWithShape="1">
          <a:blip r:embed="rId5"/>
          <a:srcRect l="21651" t="37400" r="28737" b="38800"/>
          <a:stretch/>
        </p:blipFill>
        <p:spPr>
          <a:xfrm>
            <a:off x="967618" y="4221088"/>
            <a:ext cx="7470540" cy="2015860"/>
          </a:xfrm>
          <a:prstGeom prst="rect">
            <a:avLst/>
          </a:prstGeom>
        </p:spPr>
      </p:pic>
    </p:spTree>
    <p:extLst>
      <p:ext uri="{BB962C8B-B14F-4D97-AF65-F5344CB8AC3E}">
        <p14:creationId xmlns:p14="http://schemas.microsoft.com/office/powerpoint/2010/main" val="24976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2092881"/>
          </a:xfrm>
          <a:prstGeom prst="rect">
            <a:avLst/>
          </a:prstGeom>
          <a:noFill/>
        </p:spPr>
        <p:txBody>
          <a:bodyPr wrap="square">
            <a:spAutoFit/>
          </a:bodyPr>
          <a:lstStyle/>
          <a:p>
            <a:pPr marL="273050" indent="-273050" algn="l"/>
            <a:r>
              <a:rPr lang="tr-TR" sz="1800" b="1" u="sng" dirty="0"/>
              <a:t>2.1.14. </a:t>
            </a:r>
            <a:r>
              <a:rPr lang="tr-TR" sz="1800" b="1" u="sng" dirty="0" err="1"/>
              <a:t>Coil</a:t>
            </a:r>
            <a:r>
              <a:rPr lang="tr-TR" sz="1800" b="1" u="sng" dirty="0"/>
              <a:t> (Yay/Spiral)</a:t>
            </a:r>
            <a:endParaRPr lang="tr-TR" sz="1400" b="1" dirty="0"/>
          </a:p>
          <a:p>
            <a:pPr marL="273050" indent="-273050" algn="l"/>
            <a:endParaRPr lang="tr-TR" sz="1400" b="1" dirty="0"/>
          </a:p>
          <a:p>
            <a:pPr marL="273050" indent="-273050" algn="l"/>
            <a:r>
              <a:rPr lang="tr-TR" sz="1400" b="1" dirty="0"/>
              <a:t>Simgesi	:</a:t>
            </a:r>
          </a:p>
          <a:p>
            <a:pPr algn="l"/>
            <a:r>
              <a:rPr lang="tr-TR" sz="1400" b="1" dirty="0"/>
              <a:t>Konumu	: </a:t>
            </a:r>
            <a:r>
              <a:rPr lang="tr-TR" sz="1400" dirty="0"/>
              <a:t>DESING&gt;SOLID&gt;CREATE&gt;</a:t>
            </a:r>
            <a:r>
              <a:rPr lang="tr-TR" sz="1400" dirty="0" err="1"/>
              <a:t>Coil</a:t>
            </a:r>
            <a:endParaRPr lang="tr-TR" sz="1400" dirty="0"/>
          </a:p>
          <a:p>
            <a:pPr algn="l"/>
            <a:r>
              <a:rPr lang="tr-TR" sz="1400" b="1" dirty="0"/>
              <a:t>Klavye Kısa yolu:</a:t>
            </a:r>
            <a:endParaRPr lang="tr-TR" sz="1400" dirty="0"/>
          </a:p>
          <a:p>
            <a:pPr algn="l"/>
            <a:r>
              <a:rPr lang="tr-TR" sz="1400" dirty="0"/>
              <a:t>	Yay ve spiral çizmek için kullanılan komuttur. Bu komut yardımıyla üç değişik parametre grubuyla yay veya tek yöntemle spiral çizilebilir. Komut parametreleri. Bu parametrelerden “</a:t>
            </a:r>
            <a:r>
              <a:rPr lang="tr-TR" sz="1400" dirty="0" err="1"/>
              <a:t>revolution</a:t>
            </a:r>
            <a:r>
              <a:rPr lang="tr-TR" sz="1400" dirty="0"/>
              <a:t>” yay sarım sayısını, “</a:t>
            </a:r>
            <a:r>
              <a:rPr lang="tr-TR" sz="1400" dirty="0" err="1"/>
              <a:t>height</a:t>
            </a:r>
            <a:r>
              <a:rPr lang="tr-TR" sz="1400" dirty="0"/>
              <a:t>” yay boyunu, “</a:t>
            </a:r>
            <a:r>
              <a:rPr lang="tr-TR" sz="1400" dirty="0" err="1"/>
              <a:t>pitch</a:t>
            </a:r>
            <a:r>
              <a:rPr lang="tr-TR" sz="1400" dirty="0"/>
              <a:t>” ise yay adımını ifade etmektedir. “</a:t>
            </a:r>
            <a:r>
              <a:rPr lang="tr-TR" sz="1400" dirty="0" err="1"/>
              <a:t>Section</a:t>
            </a:r>
            <a:r>
              <a:rPr lang="tr-TR" sz="1400" dirty="0"/>
              <a:t>”</a:t>
            </a:r>
          </a:p>
          <a:p>
            <a:pPr algn="l"/>
            <a:r>
              <a:rPr lang="tr-TR" sz="1400" dirty="0"/>
              <a:t>seçeneğinden yay veya spiral profili seçilebilir.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6" name="Resim 5">
            <a:extLst>
              <a:ext uri="{FF2B5EF4-FFF2-40B4-BE49-F238E27FC236}">
                <a16:creationId xmlns:a16="http://schemas.microsoft.com/office/drawing/2014/main" id="{5A812285-6C93-2389-4B9D-83DB920EC9E8}"/>
              </a:ext>
            </a:extLst>
          </p:cNvPr>
          <p:cNvPicPr>
            <a:picLocks noChangeAspect="1"/>
          </p:cNvPicPr>
          <p:nvPr/>
        </p:nvPicPr>
        <p:blipFill rotWithShape="1">
          <a:blip r:embed="rId4"/>
          <a:srcRect l="31504" t="26529" r="66538" b="69188"/>
          <a:stretch/>
        </p:blipFill>
        <p:spPr>
          <a:xfrm>
            <a:off x="1619672" y="2348880"/>
            <a:ext cx="288032" cy="354280"/>
          </a:xfrm>
          <a:prstGeom prst="rect">
            <a:avLst/>
          </a:prstGeom>
        </p:spPr>
      </p:pic>
      <p:pic>
        <p:nvPicPr>
          <p:cNvPr id="9" name="Resim 8">
            <a:extLst>
              <a:ext uri="{FF2B5EF4-FFF2-40B4-BE49-F238E27FC236}">
                <a16:creationId xmlns:a16="http://schemas.microsoft.com/office/drawing/2014/main" id="{F26DC5AC-3106-F1E6-47D8-DC75B33EFD3B}"/>
              </a:ext>
            </a:extLst>
          </p:cNvPr>
          <p:cNvPicPr>
            <a:picLocks noChangeAspect="1"/>
          </p:cNvPicPr>
          <p:nvPr/>
        </p:nvPicPr>
        <p:blipFill rotWithShape="1">
          <a:blip r:embed="rId4"/>
          <a:srcRect l="17713" t="51400" r="28738" b="5201"/>
          <a:stretch/>
        </p:blipFill>
        <p:spPr>
          <a:xfrm>
            <a:off x="1794886" y="4325926"/>
            <a:ext cx="5554227" cy="2532074"/>
          </a:xfrm>
          <a:prstGeom prst="rect">
            <a:avLst/>
          </a:prstGeom>
        </p:spPr>
      </p:pic>
    </p:spTree>
    <p:extLst>
      <p:ext uri="{BB962C8B-B14F-4D97-AF65-F5344CB8AC3E}">
        <p14:creationId xmlns:p14="http://schemas.microsoft.com/office/powerpoint/2010/main" val="136297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661993"/>
          </a:xfrm>
          <a:prstGeom prst="rect">
            <a:avLst/>
          </a:prstGeom>
          <a:noFill/>
        </p:spPr>
        <p:txBody>
          <a:bodyPr wrap="square">
            <a:spAutoFit/>
          </a:bodyPr>
          <a:lstStyle/>
          <a:p>
            <a:pPr marL="273050" indent="-273050" algn="l"/>
            <a:r>
              <a:rPr lang="tr-TR" sz="1800" b="1" u="sng" dirty="0"/>
              <a:t>2.1.15. </a:t>
            </a:r>
            <a:r>
              <a:rPr lang="tr-TR" sz="1800" b="1" u="sng" dirty="0" err="1"/>
              <a:t>Pipe</a:t>
            </a:r>
            <a:r>
              <a:rPr lang="tr-TR" sz="1800" b="1" u="sng" dirty="0"/>
              <a:t> (Boru)</a:t>
            </a:r>
          </a:p>
          <a:p>
            <a:pPr marL="273050" indent="-273050" algn="l"/>
            <a:endParaRPr lang="tr-TR" sz="1400" b="1" dirty="0"/>
          </a:p>
          <a:p>
            <a:pPr marL="273050" indent="-273050" algn="l"/>
            <a:r>
              <a:rPr lang="tr-TR" sz="1400" b="1" dirty="0"/>
              <a:t>Simgesi	:</a:t>
            </a:r>
          </a:p>
          <a:p>
            <a:pPr algn="l"/>
            <a:r>
              <a:rPr lang="tr-TR" sz="1400" b="1" dirty="0"/>
              <a:t>Konumu	: </a:t>
            </a:r>
            <a:r>
              <a:rPr lang="tr-TR" sz="1400" dirty="0"/>
              <a:t>DESING&gt;SOLID&gt;CREATE&gt;</a:t>
            </a:r>
            <a:r>
              <a:rPr lang="tr-TR" sz="1400" dirty="0" err="1"/>
              <a:t>Pipe</a:t>
            </a:r>
            <a:endParaRPr lang="tr-TR" sz="1400" dirty="0"/>
          </a:p>
          <a:p>
            <a:pPr algn="l"/>
            <a:r>
              <a:rPr lang="tr-TR" sz="1400" b="1" dirty="0"/>
              <a:t>Klavye Kısa yolu:</a:t>
            </a:r>
            <a:endParaRPr lang="tr-TR" sz="1400" dirty="0"/>
          </a:p>
          <a:p>
            <a:pPr algn="l"/>
            <a:r>
              <a:rPr lang="tr-TR" sz="1400" dirty="0"/>
              <a:t>	Takip edeceği yolu tanımlayarak boru çizmeye yarayan komuttur. </a:t>
            </a:r>
            <a:r>
              <a:rPr lang="tr-TR" sz="1400" dirty="0" err="1"/>
              <a:t>Sweep</a:t>
            </a:r>
            <a:r>
              <a:rPr lang="tr-TR" sz="1400" dirty="0"/>
              <a:t> komutuna benzeyen bir uygulama biçimi vardır. Bu komut ile kare, daire, üçgen kesitli boru oluşturmak mümkündür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3F054F48-6FD1-D35C-F314-A6F475E12A8A}"/>
              </a:ext>
            </a:extLst>
          </p:cNvPr>
          <p:cNvPicPr>
            <a:picLocks noChangeAspect="1"/>
          </p:cNvPicPr>
          <p:nvPr/>
        </p:nvPicPr>
        <p:blipFill rotWithShape="1">
          <a:blip r:embed="rId4"/>
          <a:srcRect l="18500" t="50000" r="29525" b="26200"/>
          <a:stretch/>
        </p:blipFill>
        <p:spPr>
          <a:xfrm>
            <a:off x="827584" y="4005064"/>
            <a:ext cx="7827693" cy="2016224"/>
          </a:xfrm>
          <a:prstGeom prst="rect">
            <a:avLst/>
          </a:prstGeom>
        </p:spPr>
      </p:pic>
      <p:pic>
        <p:nvPicPr>
          <p:cNvPr id="8" name="Resim 7">
            <a:extLst>
              <a:ext uri="{FF2B5EF4-FFF2-40B4-BE49-F238E27FC236}">
                <a16:creationId xmlns:a16="http://schemas.microsoft.com/office/drawing/2014/main" id="{4256711D-2D23-F13C-A9E0-065C47120E9B}"/>
              </a:ext>
            </a:extLst>
          </p:cNvPr>
          <p:cNvPicPr>
            <a:picLocks noChangeAspect="1"/>
          </p:cNvPicPr>
          <p:nvPr/>
        </p:nvPicPr>
        <p:blipFill rotWithShape="1">
          <a:blip r:embed="rId4"/>
          <a:srcRect l="31608" t="26382" r="65851" b="69328"/>
          <a:stretch/>
        </p:blipFill>
        <p:spPr>
          <a:xfrm>
            <a:off x="1619672" y="2348880"/>
            <a:ext cx="432048" cy="410446"/>
          </a:xfrm>
          <a:prstGeom prst="rect">
            <a:avLst/>
          </a:prstGeom>
        </p:spPr>
      </p:pic>
    </p:spTree>
    <p:extLst>
      <p:ext uri="{BB962C8B-B14F-4D97-AF65-F5344CB8AC3E}">
        <p14:creationId xmlns:p14="http://schemas.microsoft.com/office/powerpoint/2010/main" val="252868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7649</TotalTime>
  <Words>427</Words>
  <Application>Microsoft Office PowerPoint</Application>
  <PresentationFormat>Ekran Gösterisi (4:3)</PresentationFormat>
  <Paragraphs>56</Paragraphs>
  <Slides>8</Slides>
  <Notes>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Microsoft Sans Serif</vt:lpstr>
      <vt:lpstr>powerpoint-template-24</vt:lpstr>
      <vt:lpstr>2.1.10. Box (Dikdörtgenler Prizması) 2.1.11. Cylinder (Silindir) 2.1.12. Sphere (Küre) 2.1.13. Torus (Halka) 2.1.14. Coil (Yay/Spiral) 2.1.15. Pipe (Boru)</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74</cp:revision>
  <dcterms:created xsi:type="dcterms:W3CDTF">2021-12-22T17:52:59Z</dcterms:created>
  <dcterms:modified xsi:type="dcterms:W3CDTF">2024-12-05T17:55:35Z</dcterms:modified>
</cp:coreProperties>
</file>